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3" r:id="rId8"/>
    <p:sldId id="270" r:id="rId9"/>
    <p:sldId id="260" r:id="rId10"/>
    <p:sldId id="259" r:id="rId11"/>
    <p:sldId id="264" r:id="rId12"/>
    <p:sldId id="258" r:id="rId13"/>
  </p:sldIdLst>
  <p:sldSz cx="12192000" cy="6858000"/>
  <p:notesSz cx="6888163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1" y="1096961"/>
            <a:ext cx="11073468" cy="5405439"/>
          </a:xfrm>
        </p:spPr>
        <p:txBody>
          <a:bodyPr>
            <a:noAutofit/>
          </a:bodyPr>
          <a:lstStyle/>
          <a:p>
            <a:r>
              <a:rPr lang="pt-BR" sz="2400" dirty="0"/>
              <a:t>The data </a:t>
            </a:r>
            <a:r>
              <a:rPr lang="pt-BR" sz="2400" dirty="0" err="1"/>
              <a:t>preparation</a:t>
            </a:r>
            <a:r>
              <a:rPr lang="pt-BR" sz="2400" dirty="0"/>
              <a:t> </a:t>
            </a:r>
            <a:r>
              <a:rPr lang="pt-BR" sz="2400" dirty="0" err="1"/>
              <a:t>at</a:t>
            </a:r>
            <a:r>
              <a:rPr lang="pt-BR" sz="2400" dirty="0"/>
              <a:t> training </a:t>
            </a:r>
            <a:r>
              <a:rPr lang="pt-BR" sz="2400" dirty="0" err="1"/>
              <a:t>phase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for </a:t>
            </a:r>
            <a:r>
              <a:rPr lang="pt-BR" sz="2400" dirty="0" err="1"/>
              <a:t>better</a:t>
            </a:r>
            <a:r>
              <a:rPr lang="pt-BR" sz="2400" dirty="0"/>
              <a:t>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. </a:t>
            </a:r>
            <a:r>
              <a:rPr lang="pt-BR" sz="2400" dirty="0" err="1"/>
              <a:t>Techniques</a:t>
            </a:r>
            <a:r>
              <a:rPr lang="pt-BR" sz="2400" dirty="0"/>
              <a:t> as SMOTE, feature </a:t>
            </a:r>
            <a:r>
              <a:rPr lang="pt-BR" sz="2400" dirty="0" err="1"/>
              <a:t>selection</a:t>
            </a:r>
            <a:r>
              <a:rPr lang="pt-BR" sz="2400" dirty="0"/>
              <a:t>, </a:t>
            </a:r>
            <a:r>
              <a:rPr lang="pt-BR" sz="2400" dirty="0" err="1"/>
              <a:t>normalization</a:t>
            </a:r>
            <a:r>
              <a:rPr lang="pt-BR" sz="2400" dirty="0"/>
              <a:t> help to </a:t>
            </a:r>
            <a:r>
              <a:rPr lang="pt-BR" sz="2400" dirty="0" err="1"/>
              <a:t>adjust</a:t>
            </a:r>
            <a:r>
              <a:rPr lang="pt-BR" sz="2400" dirty="0"/>
              <a:t> the </a:t>
            </a:r>
            <a:r>
              <a:rPr lang="pt-BR" sz="2400" dirty="0" err="1"/>
              <a:t>model</a:t>
            </a:r>
            <a:r>
              <a:rPr lang="pt-BR" sz="2400" dirty="0"/>
              <a:t> to dataset, and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better</a:t>
            </a:r>
            <a:r>
              <a:rPr lang="pt-BR" sz="2400" dirty="0"/>
              <a:t>.</a:t>
            </a:r>
          </a:p>
          <a:p>
            <a:r>
              <a:rPr lang="pt-BR" sz="2400" dirty="0"/>
              <a:t>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classifier</a:t>
            </a:r>
            <a:r>
              <a:rPr lang="pt-BR" sz="2400" dirty="0"/>
              <a:t> </a:t>
            </a:r>
            <a:r>
              <a:rPr lang="pt-BR" sz="2400" dirty="0" err="1"/>
              <a:t>has</a:t>
            </a:r>
            <a:r>
              <a:rPr lang="pt-BR" sz="2400" dirty="0"/>
              <a:t> the </a:t>
            </a:r>
            <a:r>
              <a:rPr lang="pt-BR" sz="2400" dirty="0" err="1"/>
              <a:t>better</a:t>
            </a:r>
            <a:r>
              <a:rPr lang="pt-BR" sz="2400" dirty="0"/>
              <a:t> performance in the </a:t>
            </a:r>
            <a:r>
              <a:rPr lang="pt-BR" sz="2400" dirty="0" err="1"/>
              <a:t>classification</a:t>
            </a:r>
            <a:r>
              <a:rPr lang="pt-BR" sz="2400" dirty="0"/>
              <a:t> of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. RFE penalizes the </a:t>
            </a:r>
            <a:r>
              <a:rPr lang="pt-BR" sz="2400" dirty="0" err="1"/>
              <a:t>numerical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and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not</a:t>
            </a:r>
            <a:r>
              <a:rPr lang="pt-BR" sz="2400" dirty="0"/>
              <a:t> penalizes the </a:t>
            </a:r>
            <a:r>
              <a:rPr lang="pt-BR" sz="2400" dirty="0" err="1"/>
              <a:t>features</a:t>
            </a:r>
            <a:r>
              <a:rPr lang="pt-BR" sz="2400" dirty="0"/>
              <a:t> </a:t>
            </a:r>
            <a:r>
              <a:rPr lang="pt-BR" sz="2400" dirty="0" err="1"/>
              <a:t>less</a:t>
            </a:r>
            <a:r>
              <a:rPr lang="pt-BR" sz="2400" dirty="0"/>
              <a:t> </a:t>
            </a:r>
            <a:r>
              <a:rPr lang="pt-BR" sz="2400" dirty="0" err="1"/>
              <a:t>significant</a:t>
            </a:r>
            <a:r>
              <a:rPr lang="pt-BR" sz="2400" dirty="0"/>
              <a:t>.</a:t>
            </a:r>
          </a:p>
          <a:p>
            <a:r>
              <a:rPr lang="pt-BR" sz="2400" dirty="0"/>
              <a:t>Moro et Al. [2]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sensibility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the </a:t>
            </a:r>
            <a:r>
              <a:rPr lang="pt-BR" sz="2400" dirty="0" err="1"/>
              <a:t>following</a:t>
            </a:r>
            <a:r>
              <a:rPr lang="pt-BR" sz="2400" dirty="0"/>
              <a:t> more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: euribor3m, </a:t>
            </a:r>
            <a:r>
              <a:rPr lang="pt-BR" sz="2400" dirty="0" err="1"/>
              <a:t>call</a:t>
            </a:r>
            <a:r>
              <a:rPr lang="pt-BR" sz="2400" dirty="0"/>
              <a:t> </a:t>
            </a:r>
            <a:r>
              <a:rPr lang="pt-BR" sz="2400" dirty="0" err="1"/>
              <a:t>duration</a:t>
            </a:r>
            <a:r>
              <a:rPr lang="pt-BR" sz="2400" dirty="0"/>
              <a:t> and as </a:t>
            </a:r>
            <a:r>
              <a:rPr lang="pt-BR" sz="2400" dirty="0" err="1"/>
              <a:t>customers</a:t>
            </a:r>
            <a:r>
              <a:rPr lang="pt-BR" sz="2400" dirty="0"/>
              <a:t> are </a:t>
            </a:r>
            <a:r>
              <a:rPr lang="pt-BR" sz="2400" dirty="0" err="1"/>
              <a:t>approached</a:t>
            </a:r>
            <a:r>
              <a:rPr lang="pt-BR" sz="2400" dirty="0"/>
              <a:t> (campaign, </a:t>
            </a:r>
            <a:r>
              <a:rPr lang="pt-BR" sz="2400" dirty="0" err="1"/>
              <a:t>contact</a:t>
            </a:r>
            <a:r>
              <a:rPr lang="pt-BR" sz="2400" dirty="0"/>
              <a:t>). </a:t>
            </a:r>
            <a:r>
              <a:rPr lang="pt-BR" sz="2400" dirty="0" err="1"/>
              <a:t>We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</a:t>
            </a:r>
            <a:r>
              <a:rPr lang="pt-BR" sz="2400" dirty="0" err="1"/>
              <a:t>almost</a:t>
            </a:r>
            <a:r>
              <a:rPr lang="pt-BR" sz="2400" dirty="0"/>
              <a:t> the </a:t>
            </a:r>
            <a:r>
              <a:rPr lang="pt-BR" sz="2400" dirty="0" err="1"/>
              <a:t>same</a:t>
            </a:r>
            <a:r>
              <a:rPr lang="pt-BR" sz="2400" dirty="0"/>
              <a:t> </a:t>
            </a:r>
            <a:r>
              <a:rPr lang="pt-BR" sz="2400" dirty="0" err="1"/>
              <a:t>conclusions</a:t>
            </a:r>
            <a:r>
              <a:rPr lang="pt-BR" sz="2400" dirty="0"/>
              <a:t>, </a:t>
            </a:r>
            <a:r>
              <a:rPr lang="pt-BR" sz="2400" dirty="0" err="1"/>
              <a:t>using</a:t>
            </a:r>
            <a:r>
              <a:rPr lang="pt-BR" sz="2400" dirty="0"/>
              <a:t> DT feature importance,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addicional</a:t>
            </a:r>
            <a:r>
              <a:rPr lang="pt-BR" sz="2400" dirty="0"/>
              <a:t> features in the </a:t>
            </a:r>
            <a:r>
              <a:rPr lang="pt-BR" sz="2400" dirty="0" err="1"/>
              <a:t>context</a:t>
            </a:r>
            <a:r>
              <a:rPr lang="pt-BR" sz="2400" dirty="0"/>
              <a:t> social-</a:t>
            </a:r>
            <a:r>
              <a:rPr lang="pt-BR" sz="2400" dirty="0" err="1"/>
              <a:t>economics</a:t>
            </a:r>
            <a:r>
              <a:rPr lang="pt-BR" sz="2400" dirty="0"/>
              <a:t> as </a:t>
            </a:r>
            <a:r>
              <a:rPr lang="pt-BR" sz="2400" dirty="0" err="1"/>
              <a:t>number</a:t>
            </a:r>
            <a:r>
              <a:rPr lang="pt-BR" sz="2400" dirty="0"/>
              <a:t> of </a:t>
            </a:r>
            <a:r>
              <a:rPr lang="pt-BR" sz="2400" dirty="0" err="1"/>
              <a:t>employees</a:t>
            </a:r>
            <a:r>
              <a:rPr lang="pt-BR" sz="2400" dirty="0"/>
              <a:t>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confidence</a:t>
            </a:r>
            <a:r>
              <a:rPr lang="pt-BR" sz="2400" dirty="0"/>
              <a:t> index,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price</a:t>
            </a:r>
            <a:r>
              <a:rPr lang="pt-BR" sz="2400" dirty="0"/>
              <a:t> index. And social atributes as age (40 </a:t>
            </a:r>
            <a:r>
              <a:rPr lang="pt-BR" sz="2400" dirty="0" err="1"/>
              <a:t>years</a:t>
            </a:r>
            <a:r>
              <a:rPr lang="pt-BR" sz="2400" dirty="0"/>
              <a:t> in </a:t>
            </a:r>
            <a:r>
              <a:rPr lang="pt-BR" sz="2400" dirty="0" err="1"/>
              <a:t>average</a:t>
            </a:r>
            <a:r>
              <a:rPr lang="pt-BR" sz="2400" dirty="0"/>
              <a:t>), </a:t>
            </a:r>
            <a:r>
              <a:rPr lang="pt-BR" sz="2400" dirty="0" err="1"/>
              <a:t>education</a:t>
            </a:r>
            <a:r>
              <a:rPr lang="pt-BR" sz="2400" dirty="0"/>
              <a:t>, and more </a:t>
            </a:r>
            <a:r>
              <a:rPr lang="pt-BR" sz="2400" dirty="0" err="1"/>
              <a:t>promissing</a:t>
            </a:r>
            <a:r>
              <a:rPr lang="pt-BR" sz="2400" dirty="0"/>
              <a:t> </a:t>
            </a:r>
            <a:r>
              <a:rPr lang="pt-BR" sz="2400" dirty="0" err="1"/>
              <a:t>day</a:t>
            </a:r>
            <a:r>
              <a:rPr lang="pt-BR" sz="2400" dirty="0"/>
              <a:t> of </a:t>
            </a:r>
            <a:r>
              <a:rPr lang="pt-BR" sz="2400" dirty="0" err="1"/>
              <a:t>week</a:t>
            </a:r>
            <a:r>
              <a:rPr lang="pt-BR" sz="2400" dirty="0"/>
              <a:t> (</a:t>
            </a:r>
            <a:r>
              <a:rPr lang="pt-BR" sz="2400" dirty="0" err="1"/>
              <a:t>monday</a:t>
            </a:r>
            <a:r>
              <a:rPr lang="pt-BR" sz="2400" dirty="0"/>
              <a:t>).</a:t>
            </a:r>
          </a:p>
          <a:p>
            <a:r>
              <a:rPr lang="pt-BR" sz="2400" dirty="0"/>
              <a:t>In case of dataset </a:t>
            </a:r>
            <a:r>
              <a:rPr lang="pt-BR" sz="2400" dirty="0" err="1"/>
              <a:t>containing</a:t>
            </a:r>
            <a:r>
              <a:rPr lang="pt-BR" sz="2400" dirty="0"/>
              <a:t>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the </a:t>
            </a:r>
            <a:r>
              <a:rPr lang="pt-BR" sz="2400" dirty="0" err="1"/>
              <a:t>only</a:t>
            </a:r>
            <a:r>
              <a:rPr lang="pt-BR" sz="2400" dirty="0"/>
              <a:t> use of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would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recommendable</a:t>
            </a:r>
            <a:r>
              <a:rPr lang="pt-BR" sz="2400" dirty="0"/>
              <a:t>. </a:t>
            </a:r>
            <a:r>
              <a:rPr lang="pt-BR" sz="2400" dirty="0" err="1"/>
              <a:t>Not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to use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nor</a:t>
            </a:r>
            <a:r>
              <a:rPr lang="pt-BR" sz="2400" dirty="0"/>
              <a:t> RFE for feature importance.</a:t>
            </a:r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MACHINE LEARNING PROCESS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RESULTS</a:t>
            </a:r>
          </a:p>
          <a:p>
            <a:r>
              <a:rPr lang="pt-BR" dirty="0"/>
              <a:t>CONCLUSION</a:t>
            </a:r>
          </a:p>
          <a:p>
            <a:r>
              <a:rPr lang="pt-B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deposits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machine learning approach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collected</a:t>
            </a:r>
            <a:r>
              <a:rPr lang="pt-BR" dirty="0"/>
              <a:t>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atributes, </a:t>
            </a:r>
            <a:r>
              <a:rPr lang="pt-BR" dirty="0" err="1"/>
              <a:t>approching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, and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it </a:t>
            </a:r>
            <a:r>
              <a:rPr lang="pt-BR" dirty="0" err="1"/>
              <a:t>registered</a:t>
            </a:r>
            <a:r>
              <a:rPr lang="pt-BR" dirty="0"/>
              <a:t> data of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Decision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and make a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(</a:t>
            </a:r>
            <a:r>
              <a:rPr lang="pt-BR" dirty="0" err="1"/>
              <a:t>Synthetic</a:t>
            </a:r>
            <a:r>
              <a:rPr lang="pt-BR" dirty="0"/>
              <a:t> </a:t>
            </a:r>
            <a:r>
              <a:rPr lang="pt-BR" dirty="0" err="1"/>
              <a:t>Minority</a:t>
            </a:r>
            <a:r>
              <a:rPr lang="pt-BR" dirty="0"/>
              <a:t> Over-</a:t>
            </a:r>
            <a:r>
              <a:rPr lang="pt-BR" dirty="0" err="1"/>
              <a:t>Sampling</a:t>
            </a:r>
            <a:r>
              <a:rPr lang="pt-BR" dirty="0"/>
              <a:t> </a:t>
            </a:r>
            <a:r>
              <a:rPr lang="pt-BR" dirty="0" err="1"/>
              <a:t>Technique</a:t>
            </a:r>
            <a:r>
              <a:rPr lang="pt-BR" dirty="0"/>
              <a:t>) to </a:t>
            </a:r>
            <a:r>
              <a:rPr lang="pt-BR" dirty="0" err="1"/>
              <a:t>apply</a:t>
            </a:r>
            <a:r>
              <a:rPr lang="pt-BR" dirty="0"/>
              <a:t> to </a:t>
            </a:r>
            <a:r>
              <a:rPr lang="pt-BR" dirty="0" err="1"/>
              <a:t>imbalanced</a:t>
            </a:r>
            <a:r>
              <a:rPr lang="pt-BR" dirty="0"/>
              <a:t> </a:t>
            </a:r>
            <a:r>
              <a:rPr lang="pt-BR" dirty="0" err="1"/>
              <a:t>datasets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normalization.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 (</a:t>
            </a:r>
            <a:r>
              <a:rPr lang="pt-BR" dirty="0" err="1"/>
              <a:t>Recursive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Elimination</a:t>
            </a:r>
            <a:r>
              <a:rPr lang="pt-BR" dirty="0"/>
              <a:t>),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</a:t>
            </a:r>
            <a:r>
              <a:rPr lang="pt-BR" dirty="0" err="1"/>
              <a:t>medium</a:t>
            </a:r>
            <a:r>
              <a:rPr lang="pt-BR" dirty="0"/>
              <a:t>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3" y="31290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Decision Tree: </a:t>
            </a:r>
            <a:br>
              <a:rPr lang="pt-BR" dirty="0"/>
            </a:br>
            <a:r>
              <a:rPr lang="pt-BR" dirty="0"/>
              <a:t>Root, </a:t>
            </a:r>
            <a:br>
              <a:rPr lang="pt-BR" dirty="0"/>
            </a:br>
            <a:r>
              <a:rPr lang="pt-BR" dirty="0"/>
              <a:t>Decision Nodes</a:t>
            </a:r>
            <a:br>
              <a:rPr lang="pt-BR" dirty="0"/>
            </a:br>
            <a:r>
              <a:rPr lang="pt-BR" dirty="0"/>
              <a:t> and Leafs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62" y="1530792"/>
            <a:ext cx="6009392" cy="4802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7E50FF-E816-447A-8868-F0A2A526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08" y="101490"/>
            <a:ext cx="3246540" cy="16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ROC GRAPHICS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5128</TotalTime>
  <Words>795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 Root,  Decision Nodes  and Leafs</vt:lpstr>
      <vt:lpstr>ROC GRAPHICS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103</cp:revision>
  <cp:lastPrinted>2020-08-10T10:55:46Z</cp:lastPrinted>
  <dcterms:created xsi:type="dcterms:W3CDTF">2020-07-26T12:24:28Z</dcterms:created>
  <dcterms:modified xsi:type="dcterms:W3CDTF">2020-08-10T13:04:36Z</dcterms:modified>
</cp:coreProperties>
</file>